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6" autoAdjust="0"/>
    <p:restoredTop sz="86337" autoAdjust="0"/>
  </p:normalViewPr>
  <p:slideViewPr>
    <p:cSldViewPr snapToGrid="0">
      <p:cViewPr varScale="1">
        <p:scale>
          <a:sx n="37" d="100"/>
          <a:sy n="37" d="100"/>
        </p:scale>
        <p:origin x="-480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24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282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83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760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356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43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979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949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1460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68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648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7432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12355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4672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1715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433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D0B15-80D3-43E2-97DB-C18699D7963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3FD7F92-79B7-4A76-887A-7E06DEB23E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18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9856" y="2150534"/>
            <a:ext cx="9698180" cy="1646302"/>
          </a:xfrm>
        </p:spPr>
        <p:txBody>
          <a:bodyPr/>
          <a:lstStyle/>
          <a:p>
            <a:pPr algn="ctr"/>
            <a:r>
              <a:rPr lang="ru-RU" dirty="0"/>
              <a:t>Главные направления </a:t>
            </a:r>
            <a:r>
              <a:rPr lang="ru-RU" dirty="0" smtClean="0"/>
              <a:t>эволюции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833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782" y="817418"/>
            <a:ext cx="9254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 урока: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изучить основные направления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эволюции.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1781" y="2690336"/>
            <a:ext cx="95873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урока: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8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давать определение   понятий «макроэволюция», «биологический регресс», «биологический прогресс»;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  показывать соотношение </a:t>
            </a:r>
            <a:r>
              <a:rPr lang="ru-RU" sz="28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«макроэволюции», «биологического регресса», «биологического прогресса».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564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67710"/>
            <a:ext cx="94072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Дать определение вид?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ли различие понятий «сорт», «порода», «вид».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Приведите примеры растений и животных, которые вам известны.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Назовите признаки характерные для особей, входящих в один вид.</a:t>
            </a:r>
          </a:p>
        </p:txBody>
      </p:sp>
    </p:spTree>
    <p:extLst>
      <p:ext uri="{BB962C8B-B14F-4D97-AF65-F5344CB8AC3E}">
        <p14:creationId xmlns:p14="http://schemas.microsoft.com/office/powerpoint/2010/main" xmlns="" val="71526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108" y="626102"/>
            <a:ext cx="109450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Определите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 каком критерии вида идет речь в каждом высказываний:</a:t>
            </a:r>
          </a:p>
          <a:p>
            <a:pPr marL="209550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Каждому виду свойственно сходство внешнего и внутреннего строения особей;</a:t>
            </a:r>
          </a:p>
          <a:p>
            <a:pPr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Гималайский медведь обитает в России только на Дальнем Востоке, а бурый медведь – в лесной и таежных зонах России.</a:t>
            </a:r>
          </a:p>
        </p:txBody>
      </p:sp>
    </p:spTree>
    <p:extLst>
      <p:ext uri="{BB962C8B-B14F-4D97-AF65-F5344CB8AC3E}">
        <p14:creationId xmlns:p14="http://schemas.microsoft.com/office/powerpoint/2010/main" xmlns="" val="62016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6659"/>
            <a:ext cx="10291619" cy="4171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dirty="0" smtClean="0">
                <a:effectLst/>
              </a:rPr>
              <a:t>Микро – и макроэволюция – единый процесс, происходящий во времени.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dirty="0" smtClean="0">
                <a:effectLst/>
              </a:rPr>
              <a:t>Биологический прогресс и биологический регресс.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dirty="0" smtClean="0">
                <a:effectLst/>
              </a:rPr>
              <a:t>Пути достижения биологического прогресса: ароморфоз, идиоадаптация, дегенерация.</a:t>
            </a:r>
            <a:endParaRPr lang="ru-RU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78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0264094"/>
              </p:ext>
            </p:extLst>
          </p:nvPr>
        </p:nvGraphicFramePr>
        <p:xfrm>
          <a:off x="381000" y="348674"/>
          <a:ext cx="9658927" cy="46263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3975">
                  <a:extLst>
                    <a:ext uri="{9D8B030D-6E8A-4147-A177-3AD203B41FA5}">
                      <a16:colId xmlns:a16="http://schemas.microsoft.com/office/drawing/2014/main" xmlns="" val="869821628"/>
                    </a:ext>
                  </a:extLst>
                </a:gridCol>
                <a:gridCol w="2414984">
                  <a:extLst>
                    <a:ext uri="{9D8B030D-6E8A-4147-A177-3AD203B41FA5}">
                      <a16:colId xmlns:a16="http://schemas.microsoft.com/office/drawing/2014/main" xmlns="" val="3923226976"/>
                    </a:ext>
                  </a:extLst>
                </a:gridCol>
                <a:gridCol w="2414984">
                  <a:extLst>
                    <a:ext uri="{9D8B030D-6E8A-4147-A177-3AD203B41FA5}">
                      <a16:colId xmlns:a16="http://schemas.microsoft.com/office/drawing/2014/main" xmlns="" val="2865572389"/>
                    </a:ext>
                  </a:extLst>
                </a:gridCol>
                <a:gridCol w="2414984">
                  <a:extLst>
                    <a:ext uri="{9D8B030D-6E8A-4147-A177-3AD203B41FA5}">
                      <a16:colId xmlns:a16="http://schemas.microsoft.com/office/drawing/2014/main" xmlns="" val="2613652963"/>
                    </a:ext>
                  </a:extLst>
                </a:gridCol>
              </a:tblGrid>
              <a:tr h="2224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Направления эволюции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Влияние на уровень организации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Характер приспособлений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Возникающие в результате систематические категории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90088615"/>
                  </a:ext>
                </a:extLst>
              </a:tr>
              <a:tr h="5738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</a:rPr>
                        <a:t>1.</a:t>
                      </a:r>
                      <a:endParaRPr lang="ru-RU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05168085"/>
                  </a:ext>
                </a:extLst>
              </a:tr>
              <a:tr h="5738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</a:rPr>
                        <a:t>2.</a:t>
                      </a:r>
                      <a:endParaRPr lang="ru-RU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97719850"/>
                  </a:ext>
                </a:extLst>
              </a:tr>
              <a:tr h="5738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</a:rPr>
                        <a:t>3.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88721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6864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2" y="571051"/>
            <a:ext cx="84651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Ответы к тесту вариант № 1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2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4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4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4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2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2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№ 2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1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4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4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3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5. 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2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3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76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908" y="432322"/>
            <a:ext cx="970049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Домашнее задание: </a:t>
            </a:r>
            <a:endParaRPr lang="ru-RU" sz="32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</a:t>
            </a:r>
            <a:r>
              <a:rPr lang="ru-RU" sz="3200" b="1" u="sng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ля всех обучающихся</a:t>
            </a:r>
            <a:r>
              <a:rPr lang="ru-RU" sz="3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:</a:t>
            </a:r>
            <a:r>
              <a:rPr lang="ru-RU" sz="3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прочитать текст учебника, ответить на вопросы в конце параграфа. Выучить определения.      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 </a:t>
            </a:r>
            <a:r>
              <a:rPr lang="ru-RU" sz="3200" b="1" u="sng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 выбору:</a:t>
            </a:r>
            <a:r>
              <a:rPr lang="ru-RU" sz="3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Составить кластер «Главные</a:t>
            </a:r>
            <a:r>
              <a:rPr lang="ru-RU" sz="3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направления </a:t>
            </a:r>
            <a:r>
              <a:rPr lang="ru-RU" sz="3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эволюции».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Подготовьте ответ на вопрос о главных направлениях эволюции класса птиц (возможен выбор и другого биологического объекта).</a:t>
            </a:r>
          </a:p>
          <a:p>
            <a:pPr marL="20955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16879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224</Words>
  <Application>Microsoft Office PowerPoint</Application>
  <PresentationFormat>Произвольный</PresentationFormat>
  <Paragraphs>55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Главные направления эволюции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Главные направления эволюции </dc:title>
  <dc:creator>я готов</dc:creator>
  <cp:lastModifiedBy>777</cp:lastModifiedBy>
  <cp:revision>2</cp:revision>
  <dcterms:created xsi:type="dcterms:W3CDTF">2017-02-05T18:20:46Z</dcterms:created>
  <dcterms:modified xsi:type="dcterms:W3CDTF">2017-02-08T11:06:10Z</dcterms:modified>
</cp:coreProperties>
</file>